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League Spartan"/>
      <p:regular r:id="rId20"/>
      <p:bold r:id="rId21"/>
    </p:embeddedFont>
    <p:embeddedFont>
      <p:font typeface="Libre Baskerville"/>
      <p:regular r:id="rId22"/>
      <p:bold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z+Hu6pRU9+/TqdsTZOmzFdFtK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agueSpartan-regular.fntdata"/><Relationship Id="rId22" Type="http://schemas.openxmlformats.org/officeDocument/2006/relationships/font" Target="fonts/LibreBaskerville-regular.fntdata"/><Relationship Id="rId21" Type="http://schemas.openxmlformats.org/officeDocument/2006/relationships/font" Target="fonts/LeagueSpartan-bold.fntdata"/><Relationship Id="rId24" Type="http://schemas.openxmlformats.org/officeDocument/2006/relationships/font" Target="fonts/LibreBaskerville-italic.fntdata"/><Relationship Id="rId23" Type="http://schemas.openxmlformats.org/officeDocument/2006/relationships/font" Target="fonts/LibreBaskervill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orbes.com/sites/danielnewman/2019/07/14/top-10-digital-transformation-trends-for-2020/#39f7aef076be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ot Sitting Images, Stock Photos &amp; Vectors | Shutterstock" id="89" name="Google Shape;89;p2"/>
          <p:cNvPicPr preferRelativeResize="0"/>
          <p:nvPr/>
        </p:nvPicPr>
        <p:blipFill rotWithShape="1">
          <a:blip r:embed="rId3">
            <a:alphaModFix amt="37000"/>
          </a:blip>
          <a:srcRect b="7614" l="0" r="0" t="0"/>
          <a:stretch/>
        </p:blipFill>
        <p:spPr>
          <a:xfrm>
            <a:off x="-23100" y="1"/>
            <a:ext cx="13069956" cy="68580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37647"/>
              </a:srgbClr>
            </a:outerShdw>
          </a:effectLst>
        </p:spPr>
      </p:pic>
      <p:sp>
        <p:nvSpPr>
          <p:cNvPr id="90" name="Google Shape;90;p2"/>
          <p:cNvSpPr txBox="1"/>
          <p:nvPr/>
        </p:nvSpPr>
        <p:spPr>
          <a:xfrm>
            <a:off x="217467" y="1334150"/>
            <a:ext cx="4173854" cy="2062103"/>
          </a:xfrm>
          <a:prstGeom prst="rect">
            <a:avLst/>
          </a:prstGeom>
          <a:noFill/>
          <a:ln>
            <a:noFill/>
          </a:ln>
          <a:effectLst>
            <a:outerShdw blurRad="558800" sx="102000" rotWithShape="0" algn="ctr" sy="102000">
              <a:srgbClr val="000000">
                <a:alpha val="40000"/>
              </a:srgbClr>
            </a:outerShdw>
            <a:reflection blurRad="0" dir="5400000" dist="50800" endA="0" endPos="34000" kx="0" rotWithShape="0" algn="bl" stA="57000" stPos="0" sy="-100000" ky="0"/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Machine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learning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Techniques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descr="mage result for iit madras logo" id="91" name="Google Shape;91;p2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>
            <a:off x="8435340" y="2946036"/>
            <a:ext cx="1115878" cy="111587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/>
        </p:nvSpPr>
        <p:spPr>
          <a:xfrm>
            <a:off x="7819859" y="3057699"/>
            <a:ext cx="2756118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26262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Lecture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  <a:endParaRPr sz="2800">
              <a:solidFill>
                <a:srgbClr val="FF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217467" y="4638068"/>
            <a:ext cx="707002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Instructor: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Arun</a:t>
            </a:r>
            <a:r>
              <a:rPr i="1" lang="en-US" sz="20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0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Rajkumar</a:t>
            </a:r>
            <a:endParaRPr sz="2000">
              <a:solidFill>
                <a:srgbClr val="FF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8663940" y="6211670"/>
            <a:ext cx="19888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Image: Google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0" y="178297"/>
            <a:ext cx="12192000" cy="7694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 Simple Example </a:t>
            </a:r>
            <a:endParaRPr sz="4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9788472" y="1951672"/>
            <a:ext cx="25468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13" name="Google Shape;213;p11"/>
          <p:cNvCxnSpPr/>
          <p:nvPr/>
        </p:nvCxnSpPr>
        <p:spPr>
          <a:xfrm>
            <a:off x="2030278" y="947738"/>
            <a:ext cx="8291594" cy="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4" name="Google Shape;214;p11"/>
          <p:cNvCxnSpPr/>
          <p:nvPr/>
        </p:nvCxnSpPr>
        <p:spPr>
          <a:xfrm>
            <a:off x="3378631" y="1751308"/>
            <a:ext cx="0" cy="415354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5" name="Google Shape;215;p11"/>
          <p:cNvCxnSpPr/>
          <p:nvPr/>
        </p:nvCxnSpPr>
        <p:spPr>
          <a:xfrm flipH="1">
            <a:off x="3221065" y="5641382"/>
            <a:ext cx="5210013" cy="4391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6" name="Google Shape;216;p11"/>
          <p:cNvSpPr txBox="1"/>
          <p:nvPr/>
        </p:nvSpPr>
        <p:spPr>
          <a:xfrm>
            <a:off x="5269424" y="5904854"/>
            <a:ext cx="20612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(in Kgs)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"/>
          <p:cNvSpPr txBox="1"/>
          <p:nvPr/>
        </p:nvSpPr>
        <p:spPr>
          <a:xfrm>
            <a:off x="1469756" y="3244334"/>
            <a:ext cx="20612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Height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 cms)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3531030" y="5904854"/>
            <a:ext cx="421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8010040" y="5858687"/>
            <a:ext cx="6380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1"/>
          <p:cNvSpPr txBox="1"/>
          <p:nvPr/>
        </p:nvSpPr>
        <p:spPr>
          <a:xfrm>
            <a:off x="2552055" y="1864874"/>
            <a:ext cx="9131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1"/>
          <p:cNvSpPr txBox="1"/>
          <p:nvPr/>
        </p:nvSpPr>
        <p:spPr>
          <a:xfrm>
            <a:off x="2539139" y="5407639"/>
            <a:ext cx="9131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11"/>
          <p:cNvGrpSpPr/>
          <p:nvPr/>
        </p:nvGrpSpPr>
        <p:grpSpPr>
          <a:xfrm>
            <a:off x="4238787" y="2623700"/>
            <a:ext cx="2792275" cy="2235314"/>
            <a:chOff x="4238787" y="2623700"/>
            <a:chExt cx="2792275" cy="2235314"/>
          </a:xfrm>
        </p:grpSpPr>
        <p:sp>
          <p:nvSpPr>
            <p:cNvPr id="223" name="Google Shape;223;p11"/>
            <p:cNvSpPr/>
            <p:nvPr/>
          </p:nvSpPr>
          <p:spPr>
            <a:xfrm>
              <a:off x="4238787" y="4673034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4409268" y="4395377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5013702" y="4418919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6" name="Google Shape;226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13450" y="3333750"/>
              <a:ext cx="165100" cy="19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11"/>
            <p:cNvSpPr/>
            <p:nvPr/>
          </p:nvSpPr>
          <p:spPr>
            <a:xfrm>
              <a:off x="5166102" y="3951388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5736956" y="4010799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5997842" y="2938832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6708181" y="2889754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6860581" y="2623700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2" name="Google Shape;232;p11"/>
          <p:cNvCxnSpPr/>
          <p:nvPr/>
        </p:nvCxnSpPr>
        <p:spPr>
          <a:xfrm flipH="1" rot="10800000">
            <a:off x="2995693" y="1487838"/>
            <a:ext cx="5014347" cy="4555515"/>
          </a:xfrm>
          <a:prstGeom prst="straightConnector1">
            <a:avLst/>
          </a:prstGeom>
          <a:noFill/>
          <a:ln cap="flat" cmpd="sng" w="5715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" name="Google Shape;233;p11"/>
          <p:cNvCxnSpPr/>
          <p:nvPr/>
        </p:nvCxnSpPr>
        <p:spPr>
          <a:xfrm flipH="1" rot="10800000">
            <a:off x="1704814" y="3173316"/>
            <a:ext cx="7412903" cy="1813145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34" name="Google Shape;234;p11"/>
          <p:cNvCxnSpPr/>
          <p:nvPr/>
        </p:nvCxnSpPr>
        <p:spPr>
          <a:xfrm flipH="1" rot="10800000">
            <a:off x="3756402" y="1102371"/>
            <a:ext cx="3001507" cy="532644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/>
          <p:nvPr/>
        </p:nvSpPr>
        <p:spPr>
          <a:xfrm>
            <a:off x="-15498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0" y="178297"/>
            <a:ext cx="12192000" cy="7694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 Simple Example </a:t>
            </a:r>
            <a:endParaRPr sz="4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9788472" y="1951672"/>
            <a:ext cx="25468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43" name="Google Shape;243;p12"/>
          <p:cNvCxnSpPr/>
          <p:nvPr/>
        </p:nvCxnSpPr>
        <p:spPr>
          <a:xfrm>
            <a:off x="2030278" y="947738"/>
            <a:ext cx="8291594" cy="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4" name="Google Shape;244;p12"/>
          <p:cNvCxnSpPr/>
          <p:nvPr/>
        </p:nvCxnSpPr>
        <p:spPr>
          <a:xfrm>
            <a:off x="3378631" y="1751308"/>
            <a:ext cx="0" cy="415354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" name="Google Shape;245;p12"/>
          <p:cNvCxnSpPr/>
          <p:nvPr/>
        </p:nvCxnSpPr>
        <p:spPr>
          <a:xfrm flipH="1">
            <a:off x="3221065" y="5641382"/>
            <a:ext cx="5210013" cy="4391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6" name="Google Shape;246;p12"/>
          <p:cNvSpPr txBox="1"/>
          <p:nvPr/>
        </p:nvSpPr>
        <p:spPr>
          <a:xfrm>
            <a:off x="5269424" y="5904854"/>
            <a:ext cx="20612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(in Kgs)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1469756" y="3244334"/>
            <a:ext cx="20612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Height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 cms)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3531030" y="5904854"/>
            <a:ext cx="421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8010040" y="5858687"/>
            <a:ext cx="6380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2"/>
          <p:cNvSpPr txBox="1"/>
          <p:nvPr/>
        </p:nvSpPr>
        <p:spPr>
          <a:xfrm>
            <a:off x="2552055" y="1864874"/>
            <a:ext cx="9131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2539139" y="5407639"/>
            <a:ext cx="9131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12"/>
          <p:cNvCxnSpPr/>
          <p:nvPr/>
        </p:nvCxnSpPr>
        <p:spPr>
          <a:xfrm flipH="1" rot="10800000">
            <a:off x="2995693" y="1518831"/>
            <a:ext cx="5014347" cy="4555515"/>
          </a:xfrm>
          <a:prstGeom prst="straightConnector1">
            <a:avLst/>
          </a:prstGeom>
          <a:noFill/>
          <a:ln cap="flat" cmpd="sng" w="5715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2"/>
          <p:cNvSpPr txBox="1"/>
          <p:nvPr/>
        </p:nvSpPr>
        <p:spPr>
          <a:xfrm>
            <a:off x="9205993" y="1951671"/>
            <a:ext cx="2417735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5882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STRUCTURE</a:t>
            </a:r>
            <a:endParaRPr b="1" sz="1800">
              <a:solidFill>
                <a:srgbClr val="00B05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254" name="Google Shape;254;p12"/>
          <p:cNvGrpSpPr/>
          <p:nvPr/>
        </p:nvGrpSpPr>
        <p:grpSpPr>
          <a:xfrm>
            <a:off x="4046997" y="2571200"/>
            <a:ext cx="2639875" cy="2338636"/>
            <a:chOff x="4238787" y="2520378"/>
            <a:chExt cx="2639875" cy="2338636"/>
          </a:xfrm>
        </p:grpSpPr>
        <p:sp>
          <p:nvSpPr>
            <p:cNvPr id="255" name="Google Shape;255;p12"/>
            <p:cNvSpPr/>
            <p:nvPr/>
          </p:nvSpPr>
          <p:spPr>
            <a:xfrm>
              <a:off x="4238787" y="4673034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4610745" y="4162903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5013702" y="4418919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8" name="Google Shape;258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07918" y="3395745"/>
              <a:ext cx="165100" cy="19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2"/>
            <p:cNvSpPr/>
            <p:nvPr/>
          </p:nvSpPr>
          <p:spPr>
            <a:xfrm>
              <a:off x="5166102" y="3532934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5736956" y="4010799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5842859" y="2520378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6708181" y="2889754"/>
              <a:ext cx="170481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12"/>
          <p:cNvGrpSpPr/>
          <p:nvPr/>
        </p:nvGrpSpPr>
        <p:grpSpPr>
          <a:xfrm>
            <a:off x="4132237" y="2709413"/>
            <a:ext cx="7491491" cy="2360876"/>
            <a:chOff x="4132237" y="2709413"/>
            <a:chExt cx="7491491" cy="2360876"/>
          </a:xfrm>
        </p:grpSpPr>
        <p:sp>
          <p:nvSpPr>
            <p:cNvPr id="264" name="Google Shape;264;p12"/>
            <p:cNvSpPr txBox="1"/>
            <p:nvPr/>
          </p:nvSpPr>
          <p:spPr>
            <a:xfrm>
              <a:off x="9205993" y="3504090"/>
              <a:ext cx="2417735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25882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B05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UNCERTAINITY</a:t>
              </a:r>
              <a:endParaRPr b="1" sz="1800">
                <a:solidFill>
                  <a:srgbClr val="00B05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cxnSp>
          <p:nvCxnSpPr>
            <p:cNvPr id="265" name="Google Shape;265;p12"/>
            <p:cNvCxnSpPr>
              <a:stCxn id="261" idx="4"/>
            </p:cNvCxnSpPr>
            <p:nvPr/>
          </p:nvCxnSpPr>
          <p:spPr>
            <a:xfrm>
              <a:off x="5736310" y="2757180"/>
              <a:ext cx="0" cy="7533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12"/>
            <p:cNvCxnSpPr/>
            <p:nvPr/>
          </p:nvCxnSpPr>
          <p:spPr>
            <a:xfrm flipH="1">
              <a:off x="5056967" y="3688756"/>
              <a:ext cx="10162" cy="456721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12"/>
            <p:cNvCxnSpPr/>
            <p:nvPr/>
          </p:nvCxnSpPr>
          <p:spPr>
            <a:xfrm flipH="1">
              <a:off x="5612668" y="3637067"/>
              <a:ext cx="9689" cy="435472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12"/>
            <p:cNvCxnSpPr/>
            <p:nvPr/>
          </p:nvCxnSpPr>
          <p:spPr>
            <a:xfrm flipH="1">
              <a:off x="6581508" y="2709413"/>
              <a:ext cx="2043" cy="255818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" name="Google Shape;269;p12"/>
            <p:cNvCxnSpPr/>
            <p:nvPr/>
          </p:nvCxnSpPr>
          <p:spPr>
            <a:xfrm flipH="1">
              <a:off x="4132237" y="4830468"/>
              <a:ext cx="15328" cy="239821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12"/>
            <p:cNvCxnSpPr/>
            <p:nvPr/>
          </p:nvCxnSpPr>
          <p:spPr>
            <a:xfrm flipH="1">
              <a:off x="4881159" y="4296348"/>
              <a:ext cx="2906" cy="23280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12"/>
            <p:cNvCxnSpPr/>
            <p:nvPr/>
          </p:nvCxnSpPr>
          <p:spPr>
            <a:xfrm flipH="1">
              <a:off x="4496446" y="4306105"/>
              <a:ext cx="10162" cy="456721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12"/>
            <p:cNvCxnSpPr/>
            <p:nvPr/>
          </p:nvCxnSpPr>
          <p:spPr>
            <a:xfrm flipH="1">
              <a:off x="6191466" y="3171781"/>
              <a:ext cx="2043" cy="255818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273" name="Google Shape;273;p12"/>
          <p:cNvCxnSpPr/>
          <p:nvPr/>
        </p:nvCxnSpPr>
        <p:spPr>
          <a:xfrm flipH="1" rot="10800000">
            <a:off x="2200759" y="3244334"/>
            <a:ext cx="6230319" cy="1825955"/>
          </a:xfrm>
          <a:prstGeom prst="straightConnector1">
            <a:avLst/>
          </a:prstGeom>
          <a:noFill/>
          <a:ln cap="flat" cmpd="sng" w="38100">
            <a:solidFill>
              <a:srgbClr val="AEABAB">
                <a:alpha val="75686"/>
              </a:srgbClr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74" name="Google Shape;274;p12"/>
          <p:cNvCxnSpPr/>
          <p:nvPr/>
        </p:nvCxnSpPr>
        <p:spPr>
          <a:xfrm flipH="1" rot="10800000">
            <a:off x="3756402" y="1102371"/>
            <a:ext cx="3001507" cy="5326448"/>
          </a:xfrm>
          <a:prstGeom prst="straightConnector1">
            <a:avLst/>
          </a:prstGeom>
          <a:noFill/>
          <a:ln cap="flat" cmpd="sng" w="38100">
            <a:solidFill>
              <a:srgbClr val="AEABAB">
                <a:alpha val="75686"/>
              </a:srgbClr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12"/>
          <p:cNvSpPr txBox="1"/>
          <p:nvPr/>
        </p:nvSpPr>
        <p:spPr>
          <a:xfrm>
            <a:off x="9205992" y="4950378"/>
            <a:ext cx="2417735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5882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DECISION</a:t>
            </a:r>
            <a:endParaRPr b="1" sz="1800">
              <a:solidFill>
                <a:srgbClr val="00B05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0" y="178297"/>
            <a:ext cx="12192000" cy="7694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Foundations</a:t>
            </a:r>
            <a:endParaRPr sz="4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83" name="Google Shape;283;p13"/>
          <p:cNvSpPr txBox="1"/>
          <p:nvPr/>
        </p:nvSpPr>
        <p:spPr>
          <a:xfrm>
            <a:off x="9788472" y="1951672"/>
            <a:ext cx="25468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84" name="Google Shape;284;p13"/>
          <p:cNvCxnSpPr/>
          <p:nvPr/>
        </p:nvCxnSpPr>
        <p:spPr>
          <a:xfrm>
            <a:off x="2030278" y="947738"/>
            <a:ext cx="8291594" cy="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5" name="Google Shape;285;p13"/>
          <p:cNvSpPr txBox="1"/>
          <p:nvPr/>
        </p:nvSpPr>
        <p:spPr>
          <a:xfrm>
            <a:off x="2743200" y="1951672"/>
            <a:ext cx="2417735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5882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STRUCTURE</a:t>
            </a:r>
            <a:endParaRPr b="1" sz="1800">
              <a:solidFill>
                <a:srgbClr val="00B05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86" name="Google Shape;286;p13"/>
          <p:cNvSpPr txBox="1"/>
          <p:nvPr/>
        </p:nvSpPr>
        <p:spPr>
          <a:xfrm>
            <a:off x="2743200" y="3504091"/>
            <a:ext cx="2417735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5882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UNCERTAINITY</a:t>
            </a:r>
            <a:endParaRPr b="1" sz="1800">
              <a:solidFill>
                <a:srgbClr val="00B05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2743199" y="4950379"/>
            <a:ext cx="2417735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5882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DECISION</a:t>
            </a:r>
            <a:endParaRPr b="1" sz="1800">
              <a:solidFill>
                <a:srgbClr val="00B05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7904133" y="1951672"/>
            <a:ext cx="2417735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5882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Linear Algebra</a:t>
            </a:r>
            <a:endParaRPr b="1" sz="1800">
              <a:solidFill>
                <a:srgbClr val="0070C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9" name="Google Shape;289;p13"/>
          <p:cNvSpPr txBox="1"/>
          <p:nvPr/>
        </p:nvSpPr>
        <p:spPr>
          <a:xfrm>
            <a:off x="7904133" y="3504091"/>
            <a:ext cx="2417735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5882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Probability</a:t>
            </a:r>
            <a:endParaRPr b="1" sz="1800">
              <a:solidFill>
                <a:srgbClr val="0070C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90" name="Google Shape;290;p13"/>
          <p:cNvSpPr txBox="1"/>
          <p:nvPr/>
        </p:nvSpPr>
        <p:spPr>
          <a:xfrm>
            <a:off x="7904132" y="4950379"/>
            <a:ext cx="2417735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5882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Optimization</a:t>
            </a:r>
            <a:endParaRPr b="1" sz="1800">
              <a:solidFill>
                <a:srgbClr val="0070C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91" name="Google Shape;291;p13"/>
          <p:cNvCxnSpPr/>
          <p:nvPr/>
        </p:nvCxnSpPr>
        <p:spPr>
          <a:xfrm>
            <a:off x="5160934" y="3688757"/>
            <a:ext cx="1952788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92" name="Google Shape;292;p13"/>
          <p:cNvCxnSpPr>
            <a:stCxn id="287" idx="3"/>
          </p:cNvCxnSpPr>
          <p:nvPr/>
        </p:nvCxnSpPr>
        <p:spPr>
          <a:xfrm>
            <a:off x="5160934" y="5135045"/>
            <a:ext cx="195270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93" name="Google Shape;293;p13"/>
          <p:cNvCxnSpPr/>
          <p:nvPr/>
        </p:nvCxnSpPr>
        <p:spPr>
          <a:xfrm>
            <a:off x="5160934" y="2130825"/>
            <a:ext cx="1884340" cy="5513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5"/>
          <p:cNvSpPr txBox="1"/>
          <p:nvPr/>
        </p:nvSpPr>
        <p:spPr>
          <a:xfrm>
            <a:off x="0" y="178297"/>
            <a:ext cx="12192000" cy="7694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Tentative Roadmap</a:t>
            </a:r>
            <a:endParaRPr sz="4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301" name="Google Shape;301;p15"/>
          <p:cNvCxnSpPr/>
          <p:nvPr/>
        </p:nvCxnSpPr>
        <p:spPr>
          <a:xfrm>
            <a:off x="2030278" y="947738"/>
            <a:ext cx="8291594" cy="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2" name="Google Shape;302;p15"/>
          <p:cNvSpPr/>
          <p:nvPr/>
        </p:nvSpPr>
        <p:spPr>
          <a:xfrm>
            <a:off x="1384907" y="1529802"/>
            <a:ext cx="374754" cy="3747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5"/>
          <p:cNvSpPr/>
          <p:nvPr/>
        </p:nvSpPr>
        <p:spPr>
          <a:xfrm>
            <a:off x="2357530" y="1536221"/>
            <a:ext cx="374754" cy="3747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5"/>
          <p:cNvSpPr/>
          <p:nvPr/>
        </p:nvSpPr>
        <p:spPr>
          <a:xfrm>
            <a:off x="3302271" y="1717179"/>
            <a:ext cx="374754" cy="3747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5"/>
          <p:cNvSpPr/>
          <p:nvPr/>
        </p:nvSpPr>
        <p:spPr>
          <a:xfrm>
            <a:off x="4270493" y="1995301"/>
            <a:ext cx="374754" cy="3747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5"/>
          <p:cNvSpPr/>
          <p:nvPr/>
        </p:nvSpPr>
        <p:spPr>
          <a:xfrm>
            <a:off x="5099889" y="2391735"/>
            <a:ext cx="374754" cy="3747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5"/>
          <p:cNvSpPr/>
          <p:nvPr/>
        </p:nvSpPr>
        <p:spPr>
          <a:xfrm>
            <a:off x="5851415" y="2930979"/>
            <a:ext cx="374754" cy="3747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8" name="Google Shape;308;p15"/>
          <p:cNvCxnSpPr/>
          <p:nvPr/>
        </p:nvCxnSpPr>
        <p:spPr>
          <a:xfrm>
            <a:off x="1733990" y="1536222"/>
            <a:ext cx="9418800" cy="40839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309" name="Google Shape;309;p15"/>
          <p:cNvSpPr/>
          <p:nvPr/>
        </p:nvSpPr>
        <p:spPr>
          <a:xfrm>
            <a:off x="6126489" y="3900853"/>
            <a:ext cx="374754" cy="37475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6668252" y="4471843"/>
            <a:ext cx="374754" cy="37475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7392089" y="4846597"/>
            <a:ext cx="374754" cy="37475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8115926" y="5217555"/>
            <a:ext cx="374754" cy="37475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8731709" y="5404932"/>
            <a:ext cx="374754" cy="3747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9521065" y="5512584"/>
            <a:ext cx="374754" cy="3747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5"/>
          <p:cNvSpPr txBox="1"/>
          <p:nvPr/>
        </p:nvSpPr>
        <p:spPr>
          <a:xfrm>
            <a:off x="461588" y="914350"/>
            <a:ext cx="31373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Unsupervised Learning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Representation Learning</a:t>
            </a:r>
            <a:endParaRPr sz="1400">
              <a:solidFill>
                <a:schemeClr val="dk1"/>
              </a:solidFill>
              <a:latin typeface="FangSong"/>
              <a:ea typeface="FangSong"/>
              <a:cs typeface="FangSong"/>
              <a:sym typeface="FangSong"/>
            </a:endParaRPr>
          </a:p>
        </p:txBody>
      </p:sp>
      <p:sp>
        <p:nvSpPr>
          <p:cNvPr id="316" name="Google Shape;316;p15"/>
          <p:cNvSpPr txBox="1"/>
          <p:nvPr/>
        </p:nvSpPr>
        <p:spPr>
          <a:xfrm>
            <a:off x="3352139" y="1412072"/>
            <a:ext cx="31373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Unsupervised Learning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Clustering</a:t>
            </a:r>
            <a:endParaRPr sz="1400">
              <a:solidFill>
                <a:schemeClr val="dk1"/>
              </a:solidFill>
              <a:latin typeface="FangSong"/>
              <a:ea typeface="FangSong"/>
              <a:cs typeface="FangSong"/>
              <a:sym typeface="FangSong"/>
            </a:endParaRPr>
          </a:p>
        </p:txBody>
      </p:sp>
      <p:sp>
        <p:nvSpPr>
          <p:cNvPr id="317" name="Google Shape;317;p15"/>
          <p:cNvSpPr txBox="1"/>
          <p:nvPr/>
        </p:nvSpPr>
        <p:spPr>
          <a:xfrm>
            <a:off x="5474643" y="2355135"/>
            <a:ext cx="31373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Unsupervised Learning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Estimation</a:t>
            </a:r>
            <a:endParaRPr sz="1400">
              <a:solidFill>
                <a:schemeClr val="dk1"/>
              </a:solidFill>
              <a:latin typeface="FangSong"/>
              <a:ea typeface="FangSong"/>
              <a:cs typeface="FangSong"/>
              <a:sym typeface="FangSong"/>
            </a:endParaRPr>
          </a:p>
        </p:txBody>
      </p:sp>
      <p:sp>
        <p:nvSpPr>
          <p:cNvPr id="318" name="Google Shape;318;p15"/>
          <p:cNvSpPr txBox="1"/>
          <p:nvPr/>
        </p:nvSpPr>
        <p:spPr>
          <a:xfrm>
            <a:off x="6313866" y="3429000"/>
            <a:ext cx="31373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Supervised Learning</a:t>
            </a:r>
            <a:endParaRPr sz="1400">
              <a:solidFill>
                <a:schemeClr val="dk1"/>
              </a:solidFill>
              <a:latin typeface="FangSong"/>
              <a:ea typeface="FangSong"/>
              <a:cs typeface="FangSong"/>
              <a:sym typeface="FangSong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Basic algorithms</a:t>
            </a:r>
            <a:endParaRPr/>
          </a:p>
        </p:txBody>
      </p:sp>
      <p:sp>
        <p:nvSpPr>
          <p:cNvPr id="319" name="Google Shape;319;p15"/>
          <p:cNvSpPr txBox="1"/>
          <p:nvPr/>
        </p:nvSpPr>
        <p:spPr>
          <a:xfrm>
            <a:off x="7350396" y="4323377"/>
            <a:ext cx="31373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Supervised Learning</a:t>
            </a:r>
            <a:endParaRPr sz="1400">
              <a:solidFill>
                <a:schemeClr val="dk1"/>
              </a:solidFill>
              <a:latin typeface="FangSong"/>
              <a:ea typeface="FangSong"/>
              <a:cs typeface="FangSong"/>
              <a:sym typeface="FangSong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Advanced algorithms</a:t>
            </a:r>
            <a:endParaRPr/>
          </a:p>
        </p:txBody>
      </p:sp>
      <p:sp>
        <p:nvSpPr>
          <p:cNvPr id="320" name="Google Shape;320;p15"/>
          <p:cNvSpPr txBox="1"/>
          <p:nvPr/>
        </p:nvSpPr>
        <p:spPr>
          <a:xfrm>
            <a:off x="9038604" y="4876140"/>
            <a:ext cx="31373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Supervised Learning</a:t>
            </a:r>
            <a:endParaRPr sz="1400">
              <a:solidFill>
                <a:schemeClr val="dk1"/>
              </a:solidFill>
              <a:latin typeface="FangSong"/>
              <a:ea typeface="FangSong"/>
              <a:cs typeface="FangSong"/>
              <a:sym typeface="FangSong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rPr>
              <a:t>Advanced Topics</a:t>
            </a:r>
            <a:endParaRPr/>
          </a:p>
        </p:txBody>
      </p:sp>
      <p:pic>
        <p:nvPicPr>
          <p:cNvPr descr="https://icons.iconarchive.com/icons/ph03nyx/super-mario/256/Retro-Mario-icon.png" id="321" name="Google Shape;3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03" y="803883"/>
            <a:ext cx="876195" cy="876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er Art Symmetry Area Mario Pixel PNG Image" id="322" name="Google Shape;3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0472" y="1443990"/>
            <a:ext cx="362602" cy="322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er Art Symmetry Area Mario Pixel PNG Image" id="323" name="Google Shape;32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987" y="2002357"/>
            <a:ext cx="362602" cy="322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er Art Symmetry Area Mario Pixel PNG Image" id="324" name="Google Shape;32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3006" y="3234440"/>
            <a:ext cx="362602" cy="322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er Art Symmetry Area Mario Pixel PNG Image" id="325" name="Google Shape;32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3689" y="4476178"/>
            <a:ext cx="362602" cy="322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er Art Symmetry Area Mario Pixel PNG Image" id="326" name="Google Shape;32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0427" y="5072260"/>
            <a:ext cx="362602" cy="322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er Art Symmetry Area Mario Pixel PNG Image" id="327" name="Google Shape;32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4938" y="5403009"/>
            <a:ext cx="362602" cy="322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io Bros Castle Png, transparent png #88353" id="328" name="Google Shape;32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41164" y="5363050"/>
            <a:ext cx="892349" cy="4962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 txBox="1"/>
          <p:nvPr/>
        </p:nvSpPr>
        <p:spPr>
          <a:xfrm>
            <a:off x="10367540" y="6441630"/>
            <a:ext cx="19888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Image: Google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7"/>
          <p:cNvSpPr txBox="1"/>
          <p:nvPr/>
        </p:nvSpPr>
        <p:spPr>
          <a:xfrm>
            <a:off x="0" y="178297"/>
            <a:ext cx="12192000" cy="7694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  <a:endParaRPr sz="4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337" name="Google Shape;337;p17"/>
          <p:cNvCxnSpPr/>
          <p:nvPr/>
        </p:nvCxnSpPr>
        <p:spPr>
          <a:xfrm>
            <a:off x="2030278" y="947738"/>
            <a:ext cx="8291594" cy="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8" name="Google Shape;3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685" y="2064961"/>
            <a:ext cx="2020570" cy="267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7891" y="2122928"/>
            <a:ext cx="1849487" cy="261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4420" y="2064961"/>
            <a:ext cx="1827452" cy="267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7297" y="2122928"/>
            <a:ext cx="2023552" cy="261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8"/>
          <p:cNvSpPr txBox="1"/>
          <p:nvPr/>
        </p:nvSpPr>
        <p:spPr>
          <a:xfrm>
            <a:off x="0" y="2659559"/>
            <a:ext cx="12192000" cy="144655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Welcome 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All the best!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1410346" y="2708462"/>
            <a:ext cx="3099661" cy="1107996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</a:t>
            </a:r>
            <a:r>
              <a:rPr lang="en-US" sz="66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hy?</a:t>
            </a:r>
            <a:endParaRPr sz="6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102" name="Google Shape;102;p3"/>
          <p:cNvCxnSpPr/>
          <p:nvPr/>
        </p:nvCxnSpPr>
        <p:spPr>
          <a:xfrm>
            <a:off x="5145437" y="480448"/>
            <a:ext cx="0" cy="5912604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3"/>
          <p:cNvSpPr txBox="1"/>
          <p:nvPr/>
        </p:nvSpPr>
        <p:spPr>
          <a:xfrm>
            <a:off x="6545334" y="1012954"/>
            <a:ext cx="3976254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570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Top 10 Digital Transformation Trends</a:t>
            </a:r>
            <a:endParaRPr b="1" sz="1800">
              <a:solidFill>
                <a:srgbClr val="75707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5G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faster WiFi</a:t>
            </a:r>
            <a:endParaRPr b="1" sz="1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Analytics</a:t>
            </a:r>
            <a:r>
              <a:rPr b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b="1" sz="1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AI and Machine Learning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Blockchain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RPA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Conversational AI </a:t>
            </a:r>
            <a:endParaRPr b="1" sz="1400">
              <a:solidFill>
                <a:srgbClr val="FF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Connected vehicles,</a:t>
            </a:r>
            <a:r>
              <a:rPr b="1" lang="en-US" sz="14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autonomous drones</a:t>
            </a:r>
            <a:r>
              <a:rPr b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and Smart Cities </a:t>
            </a:r>
            <a:endParaRPr b="1" sz="1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XaaS, UX/CX, and privacy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https://www.forbes.com/sites/danielnewman/2019/07/14/top-10-digital-transformation-trends-for-2020/#39f7aef076be</a:t>
            </a:r>
            <a:endParaRPr b="1"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5145435" y="786552"/>
            <a:ext cx="6722715" cy="5033223"/>
            <a:chOff x="5145436" y="1012954"/>
            <a:chExt cx="7046564" cy="5300396"/>
          </a:xfrm>
        </p:grpSpPr>
        <p:pic>
          <p:nvPicPr>
            <p:cNvPr id="105" name="Google Shape;105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45436" y="1012954"/>
              <a:ext cx="7046564" cy="5300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45437" y="1012954"/>
              <a:ext cx="7046563" cy="116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705173" y="2875002"/>
            <a:ext cx="3735091" cy="1107996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</a:t>
            </a:r>
            <a:r>
              <a:rPr lang="en-US" sz="66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here?</a:t>
            </a:r>
            <a:endParaRPr sz="6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114" name="Google Shape;114;p4"/>
          <p:cNvCxnSpPr/>
          <p:nvPr/>
        </p:nvCxnSpPr>
        <p:spPr>
          <a:xfrm>
            <a:off x="5145437" y="480448"/>
            <a:ext cx="0" cy="5912604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4"/>
          <p:cNvSpPr txBox="1"/>
          <p:nvPr/>
        </p:nvSpPr>
        <p:spPr>
          <a:xfrm>
            <a:off x="6400800" y="1239864"/>
            <a:ext cx="43550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0728" y="658354"/>
            <a:ext cx="3815167" cy="5734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4"/>
          <p:cNvCxnSpPr/>
          <p:nvPr/>
        </p:nvCxnSpPr>
        <p:spPr>
          <a:xfrm>
            <a:off x="8578312" y="2875002"/>
            <a:ext cx="217751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4"/>
          <p:cNvCxnSpPr/>
          <p:nvPr/>
        </p:nvCxnSpPr>
        <p:spPr>
          <a:xfrm>
            <a:off x="8420745" y="3197884"/>
            <a:ext cx="2335079" cy="1026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4"/>
          <p:cNvCxnSpPr/>
          <p:nvPr/>
        </p:nvCxnSpPr>
        <p:spPr>
          <a:xfrm>
            <a:off x="9025180" y="1710046"/>
            <a:ext cx="173064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4"/>
          <p:cNvCxnSpPr/>
          <p:nvPr/>
        </p:nvCxnSpPr>
        <p:spPr>
          <a:xfrm>
            <a:off x="9025180" y="2358392"/>
            <a:ext cx="173064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4"/>
          <p:cNvSpPr txBox="1"/>
          <p:nvPr/>
        </p:nvSpPr>
        <p:spPr>
          <a:xfrm>
            <a:off x="10875935" y="2705725"/>
            <a:ext cx="10538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Vision</a:t>
            </a:r>
            <a:endParaRPr sz="1600">
              <a:solidFill>
                <a:srgbClr val="FF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0904348" y="3082763"/>
            <a:ext cx="10538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Speech</a:t>
            </a:r>
            <a:endParaRPr sz="1600">
              <a:solidFill>
                <a:srgbClr val="FF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10820399" y="1563029"/>
            <a:ext cx="10538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Text</a:t>
            </a:r>
            <a:endParaRPr sz="1600">
              <a:solidFill>
                <a:srgbClr val="FF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0851395" y="2199383"/>
            <a:ext cx="1159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Brain</a:t>
            </a:r>
            <a:endParaRPr b="1" sz="2400">
              <a:solidFill>
                <a:srgbClr val="FF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descr="mage result for bioinformatics icon" id="125" name="Google Shape;1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5036" y="767667"/>
            <a:ext cx="1060342" cy="1060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finance analytics icon" id="126" name="Google Shape;12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7316" y="2130462"/>
            <a:ext cx="930428" cy="930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chemistry icon" id="127" name="Google Shape;12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6777" y="3363343"/>
            <a:ext cx="767667" cy="767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sports icon" id="128" name="Google Shape;12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10788" y="4433463"/>
            <a:ext cx="803564" cy="803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marketing icon" id="129" name="Google Shape;12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85275" y="5500259"/>
            <a:ext cx="1094509" cy="109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8664327" y="6328231"/>
            <a:ext cx="19888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Image: Google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705173" y="2875002"/>
            <a:ext cx="3735091" cy="1107996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</a:t>
            </a:r>
            <a:r>
              <a:rPr lang="en-US" sz="66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hat?</a:t>
            </a:r>
            <a:endParaRPr sz="6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138" name="Google Shape;138;p5"/>
          <p:cNvCxnSpPr/>
          <p:nvPr/>
        </p:nvCxnSpPr>
        <p:spPr>
          <a:xfrm>
            <a:off x="5145437" y="480448"/>
            <a:ext cx="0" cy="5912604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5"/>
          <p:cNvSpPr txBox="1"/>
          <p:nvPr/>
        </p:nvSpPr>
        <p:spPr>
          <a:xfrm>
            <a:off x="5639768" y="1920677"/>
            <a:ext cx="2391259" cy="64633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sngStrike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Procedural</a:t>
            </a:r>
            <a:endParaRPr sz="1800" strike="sngStrike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Eg: Tax calculation</a:t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40" name="Google Shape;140;p5"/>
          <p:cNvCxnSpPr/>
          <p:nvPr/>
        </p:nvCxnSpPr>
        <p:spPr>
          <a:xfrm>
            <a:off x="8525359" y="480448"/>
            <a:ext cx="0" cy="5912604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5"/>
          <p:cNvSpPr txBox="1"/>
          <p:nvPr/>
        </p:nvSpPr>
        <p:spPr>
          <a:xfrm>
            <a:off x="9788472" y="1951672"/>
            <a:ext cx="25468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9019690" y="1921790"/>
            <a:ext cx="2677978" cy="147732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5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driven</a:t>
            </a:r>
            <a:endParaRPr b="1" sz="1800">
              <a:solidFill>
                <a:srgbClr val="00B05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strike="sngStrike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639768" y="3036487"/>
            <a:ext cx="2391259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sngStrike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Memorize</a:t>
            </a:r>
            <a:endParaRPr sz="1800" strike="sngStrike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5639767" y="4042497"/>
            <a:ext cx="2391259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sngStrike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Magic</a:t>
            </a:r>
            <a:endParaRPr sz="1800" strike="sngStrike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9019690" y="3036487"/>
            <a:ext cx="2677978" cy="147732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5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Generalize</a:t>
            </a:r>
            <a:endParaRPr b="1" sz="1800">
              <a:solidFill>
                <a:srgbClr val="00B05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strike="sngStrike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9019690" y="4042497"/>
            <a:ext cx="2677978" cy="147732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5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Math!</a:t>
            </a:r>
            <a:endParaRPr b="1" sz="1800">
              <a:solidFill>
                <a:srgbClr val="00B05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strike="sngStrike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0" y="178297"/>
            <a:ext cx="12192000" cy="7694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Examples</a:t>
            </a:r>
            <a:endParaRPr sz="4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9788472" y="1951672"/>
            <a:ext cx="25468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55" name="Google Shape;155;p6"/>
          <p:cNvCxnSpPr/>
          <p:nvPr/>
        </p:nvCxnSpPr>
        <p:spPr>
          <a:xfrm>
            <a:off x="2030278" y="947738"/>
            <a:ext cx="8291594" cy="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6"/>
          <p:cNvSpPr txBox="1"/>
          <p:nvPr/>
        </p:nvSpPr>
        <p:spPr>
          <a:xfrm>
            <a:off x="4461163" y="1441132"/>
            <a:ext cx="6054437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Spam vs Non-spam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Forecasting rainfall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Recommending movies </a:t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Friend suggestions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Voice/Instrument separation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Grouping pictures in phone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Robot navigation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Stock market prediction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etc …</a:t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0" y="-13855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0" y="178297"/>
            <a:ext cx="12192000" cy="7694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Broad Paradigms</a:t>
            </a:r>
            <a:endParaRPr sz="4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9788472" y="1951672"/>
            <a:ext cx="25468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65" name="Google Shape;165;p7"/>
          <p:cNvCxnSpPr/>
          <p:nvPr/>
        </p:nvCxnSpPr>
        <p:spPr>
          <a:xfrm>
            <a:off x="2030278" y="947738"/>
            <a:ext cx="8291594" cy="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6" name="Google Shape;1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83" y="2275123"/>
            <a:ext cx="3197272" cy="21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1189283" y="4624877"/>
            <a:ext cx="31972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Supervised Learning</a:t>
            </a:r>
            <a:endParaRPr sz="1800">
              <a:solidFill>
                <a:srgbClr val="FF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3207" y="2316869"/>
            <a:ext cx="3133766" cy="208591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 txBox="1"/>
          <p:nvPr/>
        </p:nvSpPr>
        <p:spPr>
          <a:xfrm>
            <a:off x="4943206" y="4624877"/>
            <a:ext cx="31279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Unsupervised Learning</a:t>
            </a:r>
            <a:endParaRPr sz="1800">
              <a:solidFill>
                <a:srgbClr val="FF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8633624" y="4630036"/>
            <a:ext cx="29260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Sequential Learning</a:t>
            </a:r>
            <a:endParaRPr sz="1800">
              <a:solidFill>
                <a:srgbClr val="FF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71" name="Google Shape;17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3625" y="2317950"/>
            <a:ext cx="2926080" cy="20848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/>
        </p:nvSpPr>
        <p:spPr>
          <a:xfrm>
            <a:off x="1627156" y="5188173"/>
            <a:ext cx="317269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Classification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</a:t>
            </a:r>
            <a:r>
              <a:rPr i="1" lang="en-US" sz="14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Binary, Multiclass, Ordinal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Regression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Ranking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Structure learning </a:t>
            </a:r>
            <a:endParaRPr i="1" sz="1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5130390" y="5222877"/>
            <a:ext cx="317269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Clustering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Representation 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</a:t>
            </a:r>
            <a:endParaRPr i="1" sz="1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8735526" y="5222877"/>
            <a:ext cx="317269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Online learning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Multi-armed Bandits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Reinforcement 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</a:t>
            </a:r>
            <a:endParaRPr i="1" sz="1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9570885" y="6520979"/>
            <a:ext cx="19888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Image: Google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0" y="178297"/>
            <a:ext cx="12192000" cy="7694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Examples</a:t>
            </a:r>
            <a:endParaRPr sz="4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9788472" y="1951672"/>
            <a:ext cx="25468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84" name="Google Shape;184;p8"/>
          <p:cNvCxnSpPr/>
          <p:nvPr/>
        </p:nvCxnSpPr>
        <p:spPr>
          <a:xfrm>
            <a:off x="2030278" y="947738"/>
            <a:ext cx="8291594" cy="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p8"/>
          <p:cNvSpPr txBox="1"/>
          <p:nvPr/>
        </p:nvSpPr>
        <p:spPr>
          <a:xfrm>
            <a:off x="4461163" y="1441132"/>
            <a:ext cx="6941128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Spam vs Non-spam – </a:t>
            </a:r>
            <a:r>
              <a:rPr i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Binary Classification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Forecasting rainfall	- </a:t>
            </a:r>
            <a:r>
              <a:rPr i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Regression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Recommending movies – </a:t>
            </a:r>
            <a:r>
              <a:rPr i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Ordinal Classification</a:t>
            </a:r>
            <a:endParaRPr i="1" sz="1800">
              <a:solidFill>
                <a:srgbClr val="59595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Friend suggestions – </a:t>
            </a:r>
            <a:r>
              <a:rPr i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Link Prediction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Voice/Instrument separation – </a:t>
            </a:r>
            <a:r>
              <a:rPr i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Unsupervised 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Grouping pictures in phone - </a:t>
            </a:r>
            <a:r>
              <a:rPr i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Clustering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Robot navigation – </a:t>
            </a:r>
            <a:r>
              <a:rPr i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Reinforcement Learning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Stock market prediction – </a:t>
            </a:r>
            <a:r>
              <a:rPr i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Online learning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etc …</a:t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0" y="178297"/>
            <a:ext cx="12192000" cy="7694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 Requisites</a:t>
            </a:r>
            <a:endParaRPr sz="4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1581150" y="2007922"/>
            <a:ext cx="90297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Algebra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Probability/Stats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high school calculus</a:t>
            </a:r>
            <a:endParaRPr/>
          </a:p>
        </p:txBody>
      </p:sp>
      <p:cxnSp>
        <p:nvCxnSpPr>
          <p:cNvPr id="194" name="Google Shape;194;p9"/>
          <p:cNvCxnSpPr/>
          <p:nvPr/>
        </p:nvCxnSpPr>
        <p:spPr>
          <a:xfrm>
            <a:off x="2030278" y="947738"/>
            <a:ext cx="8291594" cy="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0" y="178297"/>
            <a:ext cx="12192000" cy="76944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Goals</a:t>
            </a:r>
            <a:endParaRPr sz="4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9788472" y="1951672"/>
            <a:ext cx="25468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03" name="Google Shape;203;p10"/>
          <p:cNvCxnSpPr/>
          <p:nvPr/>
        </p:nvCxnSpPr>
        <p:spPr>
          <a:xfrm>
            <a:off x="2030278" y="947738"/>
            <a:ext cx="8291594" cy="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10"/>
          <p:cNvSpPr txBox="1"/>
          <p:nvPr/>
        </p:nvSpPr>
        <p:spPr>
          <a:xfrm>
            <a:off x="3027333" y="1502211"/>
            <a:ext cx="7155993" cy="4801314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1176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Obtain a clear understanding of various paradigms of machine learning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Given a real world problem, develop ability to pose it as a relevant machine learning problem.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Understand key ML algorithms and their differences and similarities, pros and cons.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Learn the theoretical/statistical underpinnings of ML and how it relates to practice.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Appreciate the mathematics involved in the algorithms.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Implement ML algorithms from scratch and demonstrate the relevant output of interest using graphs and plots.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2019-07-22T04:30:35Z</dcterms:created>
  <dc:creator>Microsoft Office User</dc:creator>
</cp:coreProperties>
</file>